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52"/>
  </p:notesMasterIdLst>
  <p:sldIdLst>
    <p:sldId id="424" r:id="rId3"/>
    <p:sldId id="425" r:id="rId4"/>
    <p:sldId id="426" r:id="rId5"/>
    <p:sldId id="447" r:id="rId6"/>
    <p:sldId id="429" r:id="rId7"/>
    <p:sldId id="316" r:id="rId8"/>
    <p:sldId id="430" r:id="rId9"/>
    <p:sldId id="431" r:id="rId10"/>
    <p:sldId id="432" r:id="rId11"/>
    <p:sldId id="451" r:id="rId12"/>
    <p:sldId id="474" r:id="rId13"/>
    <p:sldId id="456" r:id="rId14"/>
    <p:sldId id="457" r:id="rId15"/>
    <p:sldId id="473" r:id="rId16"/>
    <p:sldId id="436" r:id="rId17"/>
    <p:sldId id="437" r:id="rId18"/>
    <p:sldId id="450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382" r:id="rId29"/>
    <p:sldId id="449" r:id="rId30"/>
    <p:sldId id="452" r:id="rId31"/>
    <p:sldId id="475" r:id="rId32"/>
    <p:sldId id="476" r:id="rId33"/>
    <p:sldId id="477" r:id="rId34"/>
    <p:sldId id="478" r:id="rId35"/>
    <p:sldId id="479" r:id="rId36"/>
    <p:sldId id="480" r:id="rId37"/>
    <p:sldId id="416" r:id="rId38"/>
    <p:sldId id="472" r:id="rId39"/>
    <p:sldId id="468" r:id="rId40"/>
    <p:sldId id="417" r:id="rId41"/>
    <p:sldId id="397" r:id="rId42"/>
    <p:sldId id="349" r:id="rId43"/>
    <p:sldId id="398" r:id="rId44"/>
    <p:sldId id="392" r:id="rId45"/>
    <p:sldId id="383" r:id="rId46"/>
    <p:sldId id="460" r:id="rId47"/>
    <p:sldId id="461" r:id="rId48"/>
    <p:sldId id="462" r:id="rId49"/>
    <p:sldId id="463" r:id="rId50"/>
    <p:sldId id="467" r:id="rId51"/>
  </p:sldIdLst>
  <p:sldSz cx="9144000" cy="5143500" type="screen16x9"/>
  <p:notesSz cx="6858000" cy="9144000"/>
  <p:embeddedFontLst>
    <p:embeddedFont>
      <p:font typeface="나눔스퀘어_ac ExtraBold" panose="020B0600000101010101" pitchFamily="50" charset="-127"/>
      <p:bold r:id="rId53"/>
    </p:embeddedFont>
    <p:embeddedFont>
      <p:font typeface="나눔스퀘어 ExtraBold" panose="020B0600000101010101" pitchFamily="50" charset="-127"/>
      <p:bold r:id="rId54"/>
    </p:embeddedFont>
    <p:embeddedFont>
      <p:font typeface="나눔스퀘어" panose="020B0600000101010101" pitchFamily="50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Montserrat" panose="020B0600000101010101" charset="0"/>
      <p:regular r:id="rId58"/>
      <p:bold r:id="rId59"/>
      <p:italic r:id="rId60"/>
      <p:boldItalic r:id="rId61"/>
    </p:embeddedFont>
    <p:embeddedFont>
      <p:font typeface="나눔스퀘어_ac Light" panose="020B0600000101010101" pitchFamily="50" charset="-127"/>
      <p:regular r:id="rId62"/>
    </p:embeddedFont>
    <p:embeddedFont>
      <p:font typeface="나눔스퀘어_ac" panose="020B0600000101010101" pitchFamily="50" charset="-127"/>
      <p:regular r:id="rId63"/>
    </p:embeddedFont>
    <p:embeddedFont>
      <p:font typeface="나눔스퀘어라운드 Bold" panose="020B0600000101010101" charset="-127"/>
      <p:bold r:id="rId64"/>
    </p:embeddedFont>
    <p:embeddedFont>
      <p:font typeface="Segoe Script" panose="030B0504020000000003" pitchFamily="66" charset="0"/>
      <p:regular r:id="rId65"/>
      <p:bold r:id="rId66"/>
    </p:embeddedFont>
    <p:embeddedFont>
      <p:font typeface="Fira Sans Extra Condensed Medium" panose="020B0600000101010101" charset="0"/>
      <p:regular r:id="rId67"/>
      <p:bold r:id="rId68"/>
      <p:italic r:id="rId69"/>
      <p:boldItalic r:id="rId70"/>
    </p:embeddedFont>
    <p:embeddedFont>
      <p:font typeface="맑은 고딕" panose="020B0503020000020004" pitchFamily="50" charset="-127"/>
      <p:regular r:id="rId56"/>
      <p:bold r:id="rId57"/>
    </p:embeddedFont>
    <p:embeddedFont>
      <p:font typeface="나눔스퀘어_ac Bold" panose="020B0600000101010101" pitchFamily="50" charset="-127"/>
      <p:bold r:id="rId71"/>
    </p:embeddedFont>
    <p:embeddedFont>
      <p:font typeface="Cambria Math" panose="02040503050406030204" pitchFamily="18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A3"/>
    <a:srgbClr val="4F8EFF"/>
    <a:srgbClr val="3C3A6A"/>
    <a:srgbClr val="4A8BFE"/>
    <a:srgbClr val="C5C5C5"/>
    <a:srgbClr val="EEEEEE"/>
    <a:srgbClr val="C2C2C2"/>
    <a:srgbClr val="FE0000"/>
    <a:srgbClr val="75A6FF"/>
    <a:srgbClr val="47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581" autoAdjust="0"/>
  </p:normalViewPr>
  <p:slideViewPr>
    <p:cSldViewPr snapToGrid="0">
      <p:cViewPr varScale="1">
        <p:scale>
          <a:sx n="109" d="100"/>
          <a:sy n="109" d="100"/>
        </p:scale>
        <p:origin x="509" y="91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8821856"/>
        <c:axId val="1268822272"/>
      </c:scatterChart>
      <c:valAx>
        <c:axId val="126882185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2272"/>
        <c:crosses val="autoZero"/>
        <c:crossBetween val="midCat"/>
      </c:valAx>
      <c:valAx>
        <c:axId val="12688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06336"/>
        <c:axId val="1075793440"/>
      </c:scatterChart>
      <c:valAx>
        <c:axId val="107580633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793440"/>
        <c:crosses val="autoZero"/>
        <c:crossBetween val="midCat"/>
      </c:valAx>
      <c:valAx>
        <c:axId val="10757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06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9681328"/>
        <c:axId val="1389701712"/>
      </c:scatterChart>
      <c:valAx>
        <c:axId val="1389681328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701712"/>
        <c:crosses val="autoZero"/>
        <c:crossBetween val="midCat"/>
      </c:valAx>
      <c:valAx>
        <c:axId val="138970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68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15904"/>
        <c:axId val="1075816320"/>
      </c:scatterChart>
      <c:valAx>
        <c:axId val="107581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6320"/>
        <c:crosses val="autoZero"/>
        <c:crossBetween val="midCat"/>
      </c:valAx>
      <c:valAx>
        <c:axId val="1075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69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8579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001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Geocoder </a:t>
            </a:r>
            <a:r>
              <a:rPr lang="ko-KR" altLang="en-US" sz="1100" b="0" i="0" u="none" strike="noStrike" cap="none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Montserrat"/>
              </a:rPr>
              <a:t>활용 경위도 변환 페이지 추가</a:t>
            </a:r>
            <a:endParaRPr lang="en-US" altLang="ko-KR" sz="1100" b="0" i="0" u="none" strike="noStrike" cap="none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100%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60%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701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040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수소충전소의 수요 </a:t>
            </a:r>
            <a:r>
              <a:rPr lang="ko-KR" altLang="en-US" baseline="0" dirty="0" err="1" smtClean="0"/>
              <a:t>커버율이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500m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 부지를 모두 활용해도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수요를 </a:t>
            </a:r>
            <a:r>
              <a:rPr lang="en-US" altLang="ko-KR" baseline="0" dirty="0" smtClean="0"/>
              <a:t>40%</a:t>
            </a:r>
            <a:r>
              <a:rPr lang="ko-KR" altLang="en-US" baseline="0" dirty="0" smtClean="0"/>
              <a:t>정도 밖에 커버하지 못함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-1KM </a:t>
            </a:r>
            <a:r>
              <a:rPr lang="ko-KR" altLang="en-US" baseline="0" dirty="0" err="1" smtClean="0"/>
              <a:t>일때도</a:t>
            </a:r>
            <a:r>
              <a:rPr lang="ko-KR" altLang="en-US" baseline="0" dirty="0" smtClean="0"/>
              <a:t> 후보지에 모두 수소충전소를 구축하여도 </a:t>
            </a:r>
            <a:r>
              <a:rPr lang="en-US" altLang="ko-KR" baseline="0" dirty="0" smtClean="0"/>
              <a:t>77%</a:t>
            </a:r>
            <a:r>
              <a:rPr lang="ko-KR" altLang="en-US" baseline="0" dirty="0" smtClean="0"/>
              <a:t>정도의 수요만 </a:t>
            </a:r>
            <a:r>
              <a:rPr lang="ko-KR" altLang="en-US" baseline="0" dirty="0" err="1" smtClean="0"/>
              <a:t>커버가능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--&gt; </a:t>
            </a:r>
            <a:r>
              <a:rPr lang="ko-KR" altLang="en-US" baseline="0" dirty="0" smtClean="0"/>
              <a:t>그러나 기존 </a:t>
            </a:r>
            <a:r>
              <a:rPr lang="ko-KR" altLang="en-US" baseline="0" dirty="0" err="1" smtClean="0"/>
              <a:t>전기충전소</a:t>
            </a:r>
            <a:r>
              <a:rPr lang="ko-KR" altLang="en-US" baseline="0" dirty="0" smtClean="0"/>
              <a:t> 연구를 보면 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가 커버가 적당하다고 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수요 </a:t>
            </a:r>
            <a:r>
              <a:rPr lang="en-US" altLang="ko-KR" baseline="0" dirty="0" smtClean="0"/>
              <a:t>80%</a:t>
            </a:r>
            <a:r>
              <a:rPr lang="ko-KR" altLang="en-US" baseline="0" dirty="0" smtClean="0"/>
              <a:t>를 목표치로 두고 나머지 커버리지 결과를 비교해봤을 때</a:t>
            </a:r>
            <a:r>
              <a:rPr lang="en-US" altLang="ko-KR" baseline="0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커버리지가 </a:t>
            </a:r>
            <a:r>
              <a:rPr lang="en-US" altLang="ko-KR" baseline="0" dirty="0" smtClean="0"/>
              <a:t>1.5KM, 2KM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기존의 </a:t>
            </a:r>
            <a:r>
              <a:rPr lang="en-US" altLang="ko-KR" baseline="0" dirty="0" smtClean="0"/>
              <a:t>LPG </a:t>
            </a:r>
            <a:r>
              <a:rPr lang="ko-KR" altLang="en-US" baseline="0" dirty="0" smtClean="0"/>
              <a:t>충전소를 모두 활용하지 않아도 서울 내 수요를 커버할 수 있음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smtClean="0"/>
              <a:t>1.5KM 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32</a:t>
            </a:r>
            <a:r>
              <a:rPr lang="ko-KR" altLang="en-US" baseline="0" dirty="0" err="1" smtClean="0"/>
              <a:t>개일때</a:t>
            </a:r>
            <a:r>
              <a:rPr lang="en-US" altLang="ko-KR" baseline="0" dirty="0" smtClean="0"/>
              <a:t>, 2KM</a:t>
            </a:r>
            <a:r>
              <a:rPr lang="ko-KR" altLang="en-US" baseline="0" dirty="0" err="1" smtClean="0"/>
              <a:t>일때는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18</a:t>
            </a:r>
            <a:r>
              <a:rPr lang="ko-KR" altLang="en-US" baseline="0" dirty="0" smtClean="0"/>
              <a:t>개를 구축할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수요의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정도를 커버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smtClean="0"/>
              <a:t>그러나 꼭 수요 </a:t>
            </a:r>
            <a:r>
              <a:rPr lang="en-US" altLang="ko-KR" baseline="0" dirty="0" smtClean="0"/>
              <a:t>80% </a:t>
            </a:r>
            <a:r>
              <a:rPr lang="ko-KR" altLang="en-US" baseline="0" dirty="0" smtClean="0"/>
              <a:t>커버가 아니어도  향후 수요를 커버하고자 하는 정도에 따라 해당 표를 활용할 수 있을 듯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5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691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893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타이틀 통일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페이지 당 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청중</a:t>
            </a:r>
            <a:r>
              <a:rPr lang="ko-KR" altLang="en-US" baseline="0" dirty="0" smtClean="0"/>
              <a:t> 위주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smtClean="0"/>
              <a:t>중복 제거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3661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 / </a:t>
            </a:r>
            <a:r>
              <a:rPr lang="ko-KR" altLang="en-US" dirty="0" smtClean="0"/>
              <a:t>우리의 강점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서비스에 초점</a:t>
            </a:r>
            <a:r>
              <a:rPr lang="en-US" altLang="ko-KR" baseline="0" dirty="0" smtClean="0"/>
              <a:t>, 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데이터수집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스파크</a:t>
            </a:r>
            <a:r>
              <a:rPr lang="en-US" altLang="ko-KR" baseline="0" dirty="0" smtClean="0"/>
              <a:t>-HD 5</a:t>
            </a:r>
            <a:r>
              <a:rPr lang="ko-KR" altLang="en-US" baseline="0" dirty="0" smtClean="0"/>
              <a:t>조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감성숙소</a:t>
            </a:r>
            <a:r>
              <a:rPr lang="en-US" altLang="ko-KR" baseline="0" dirty="0" smtClean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타이틀 통일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페이지 당 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청중</a:t>
            </a:r>
            <a:r>
              <a:rPr lang="ko-KR" altLang="en-US" baseline="0" dirty="0" smtClean="0"/>
              <a:t> 위주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aseline="0" dirty="0" smtClean="0"/>
              <a:t>중복 제거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1518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291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뷰ㅡ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헤이</a:t>
            </a:r>
            <a:r>
              <a:rPr lang="en-US" altLang="ko-KR" dirty="0" smtClean="0"/>
              <a:t>~ </a:t>
            </a:r>
            <a:r>
              <a:rPr lang="ko-KR" altLang="en-US" dirty="0" smtClean="0"/>
              <a:t>아래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이게 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034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015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05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한가지씩만</a:t>
            </a:r>
            <a:r>
              <a:rPr lang="ko-KR" altLang="en-US" dirty="0" smtClean="0"/>
              <a:t> 언급하기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장당 </a:t>
            </a:r>
            <a:r>
              <a:rPr lang="en-US" altLang="ko-KR" dirty="0" smtClean="0"/>
              <a:t>10~20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(1,2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강조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01078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23831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49318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6762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994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일반인 대상이 아닌</a:t>
            </a:r>
            <a:r>
              <a:rPr lang="en-US" altLang="ko-KR" dirty="0" smtClean="0"/>
              <a:t>!!!!!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전처리</a:t>
              </a:r>
              <a:endParaRPr lang="en-US" altLang="ko-KR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선행 연구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5709334-1172-4C11-B1EB-DF84A571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4676"/>
              </p:ext>
            </p:extLst>
          </p:nvPr>
        </p:nvGraphicFramePr>
        <p:xfrm>
          <a:off x="422462" y="801146"/>
          <a:ext cx="8299076" cy="32435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75448">
                  <a:extLst>
                    <a:ext uri="{9D8B030D-6E8A-4147-A177-3AD203B41FA5}">
                      <a16:colId xmlns:a16="http://schemas.microsoft.com/office/drawing/2014/main" val="360319211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440635438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126826433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25372143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33864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수소 충전소 최적 위치 선정을 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위한 기계 학습 기반 방법론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김수환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류준형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 충전소 최적의 입지 선정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예측에 관한 연구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김현철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친환경차 활성화 추이에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따른 이용자 중심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충전인프라 구축방안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국토연구원 이재현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광양시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전기자동차 충전소 최적입지 선정</a:t>
                      </a:r>
                      <a:endParaRPr lang="en-US" altLang="ko-KR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Compas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최우수 당선작 조수경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8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K-medoids clustering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Analytic Hierarchy Process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Random Forest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MCLP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주유소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 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유치원 및 초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 현황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화재 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생산가능인구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근로자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교통문화지수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재정자주도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별 인구현황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상세도로망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일별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추정 교통량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전일 혼잡 빈도 강도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전기차보급현황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소유지정보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45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 등록대수를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등록대수로 가정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전기충전소 최적입지 분석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39658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7E900B3-F7FD-4C3F-A14D-09B6CB56A828}"/>
              </a:ext>
            </a:extLst>
          </p:cNvPr>
          <p:cNvSpPr txBox="1"/>
          <p:nvPr/>
        </p:nvSpPr>
        <p:spPr>
          <a:xfrm>
            <a:off x="1477082" y="4342354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수소충전소의 수요 및 고압가스 규제를 반영한 최적입지 선정 필요</a:t>
            </a:r>
          </a:p>
        </p:txBody>
      </p:sp>
    </p:spTree>
    <p:extLst>
      <p:ext uri="{BB962C8B-B14F-4D97-AF65-F5344CB8AC3E}">
        <p14:creationId xmlns:p14="http://schemas.microsoft.com/office/powerpoint/2010/main" val="4973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순서도: 대체 처리 50"/>
          <p:cNvSpPr/>
          <p:nvPr/>
        </p:nvSpPr>
        <p:spPr>
          <a:xfrm rot="16200000">
            <a:off x="3772151" y="2976971"/>
            <a:ext cx="661034" cy="45719"/>
          </a:xfrm>
          <a:prstGeom prst="flowChartAlternateProcess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시스템 </a:t>
              </a: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아키텍쳐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0" name="순서도: 대체 처리 69"/>
          <p:cNvSpPr/>
          <p:nvPr/>
        </p:nvSpPr>
        <p:spPr>
          <a:xfrm>
            <a:off x="1590163" y="2555241"/>
            <a:ext cx="3384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22" y="2417635"/>
            <a:ext cx="332184" cy="33218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22" y="2405658"/>
            <a:ext cx="332184" cy="332184"/>
          </a:xfrm>
          <a:prstGeom prst="rect">
            <a:avLst/>
          </a:prstGeom>
        </p:spPr>
      </p:pic>
      <p:sp>
        <p:nvSpPr>
          <p:cNvPr id="74" name="순서도: 대체 처리 73"/>
          <p:cNvSpPr/>
          <p:nvPr/>
        </p:nvSpPr>
        <p:spPr>
          <a:xfrm rot="16200000">
            <a:off x="3328234" y="1783612"/>
            <a:ext cx="1543384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대체 처리 74"/>
          <p:cNvSpPr/>
          <p:nvPr/>
        </p:nvSpPr>
        <p:spPr>
          <a:xfrm rot="16200000">
            <a:off x="4704409" y="2292319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대체 처리 75"/>
          <p:cNvSpPr/>
          <p:nvPr/>
        </p:nvSpPr>
        <p:spPr>
          <a:xfrm>
            <a:off x="4968496" y="2043038"/>
            <a:ext cx="8712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대체 처리 78"/>
          <p:cNvSpPr/>
          <p:nvPr/>
        </p:nvSpPr>
        <p:spPr>
          <a:xfrm>
            <a:off x="4120427" y="1033861"/>
            <a:ext cx="32274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5352117" y="537394"/>
            <a:ext cx="947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Django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277017" y="538090"/>
            <a:ext cx="947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Crawling</a:t>
            </a:r>
            <a:endParaRPr lang="ko-KR" altLang="en-US" dirty="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72" y="883778"/>
            <a:ext cx="332184" cy="332184"/>
          </a:xfrm>
          <a:prstGeom prst="rect">
            <a:avLst/>
          </a:prstGeom>
        </p:spPr>
      </p:pic>
      <p:sp>
        <p:nvSpPr>
          <p:cNvPr id="86" name="순서도: 대체 처리 85"/>
          <p:cNvSpPr/>
          <p:nvPr/>
        </p:nvSpPr>
        <p:spPr>
          <a:xfrm rot="16200000">
            <a:off x="5448397" y="1658358"/>
            <a:ext cx="792000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363167" y="2286277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Tableau</a:t>
            </a:r>
          </a:p>
          <a:p>
            <a:pPr algn="ctr"/>
            <a:r>
              <a:rPr lang="en-US" altLang="ko-KR" dirty="0" smtClean="0"/>
              <a:t>public</a:t>
            </a:r>
            <a:endParaRPr lang="ko-KR" altLang="en-US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1920175"/>
            <a:ext cx="332184" cy="33218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883778"/>
            <a:ext cx="332184" cy="332184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967571" y="2329156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89" name="순서도: 대체 처리 88"/>
          <p:cNvSpPr/>
          <p:nvPr/>
        </p:nvSpPr>
        <p:spPr>
          <a:xfrm rot="16200000">
            <a:off x="6570645" y="1811581"/>
            <a:ext cx="153540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순서도: 대체 처리 89"/>
          <p:cNvSpPr/>
          <p:nvPr/>
        </p:nvSpPr>
        <p:spPr>
          <a:xfrm>
            <a:off x="7334472" y="2567907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599" y="2416439"/>
            <a:ext cx="332184" cy="33218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503671" y="1841408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2386995" y="2837318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pic>
        <p:nvPicPr>
          <p:cNvPr id="98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355" y="3905811"/>
            <a:ext cx="415582" cy="24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4577371" y="3839136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167237" y="3839136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Location</a:t>
            </a:r>
          </a:p>
          <a:p>
            <a:pPr algn="ctr"/>
            <a:r>
              <a:rPr lang="en-US" altLang="ko-KR" dirty="0" smtClean="0"/>
              <a:t>allocation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320556" y="3839136"/>
            <a:ext cx="86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13" name="순서도: 대체 처리 112"/>
          <p:cNvSpPr/>
          <p:nvPr/>
        </p:nvSpPr>
        <p:spPr>
          <a:xfrm flipV="1">
            <a:off x="4088456" y="3594816"/>
            <a:ext cx="2734197" cy="468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순서도: 대체 처리 118"/>
          <p:cNvSpPr/>
          <p:nvPr/>
        </p:nvSpPr>
        <p:spPr>
          <a:xfrm rot="10800000">
            <a:off x="6153236" y="2056260"/>
            <a:ext cx="595041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순서도: 대체 처리 120"/>
          <p:cNvSpPr/>
          <p:nvPr/>
        </p:nvSpPr>
        <p:spPr>
          <a:xfrm rot="16200000">
            <a:off x="6026052" y="2753837"/>
            <a:ext cx="1403076" cy="4680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3" y="2057340"/>
            <a:ext cx="1080000" cy="325628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83" y="2449500"/>
            <a:ext cx="1080000" cy="268916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74" y="2773404"/>
            <a:ext cx="1080000" cy="307110"/>
          </a:xfrm>
          <a:prstGeom prst="rect">
            <a:avLst/>
          </a:prstGeom>
        </p:spPr>
      </p:pic>
      <p:sp>
        <p:nvSpPr>
          <p:cNvPr id="126" name="순서도: 대체 처리 125"/>
          <p:cNvSpPr/>
          <p:nvPr/>
        </p:nvSpPr>
        <p:spPr>
          <a:xfrm rot="10800000">
            <a:off x="501437" y="4189496"/>
            <a:ext cx="540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28083" y="4058152"/>
            <a:ext cx="188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간 연동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2" y="2417151"/>
            <a:ext cx="332184" cy="332184"/>
          </a:xfrm>
          <a:prstGeom prst="rect">
            <a:avLst/>
          </a:prstGeom>
        </p:spPr>
      </p:pic>
      <p:grpSp>
        <p:nvGrpSpPr>
          <p:cNvPr id="55" name="그룹 54"/>
          <p:cNvGrpSpPr>
            <a:grpSpLocks noChangeAspect="1"/>
          </p:cNvGrpSpPr>
          <p:nvPr/>
        </p:nvGrpSpPr>
        <p:grpSpPr>
          <a:xfrm>
            <a:off x="3393526" y="1505282"/>
            <a:ext cx="526988" cy="572323"/>
            <a:chOff x="5052848" y="415816"/>
            <a:chExt cx="1466192" cy="1592316"/>
          </a:xfrm>
        </p:grpSpPr>
        <p:pic>
          <p:nvPicPr>
            <p:cNvPr id="56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원통 56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2" y="3449128"/>
            <a:ext cx="332184" cy="332184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140" y="3449128"/>
            <a:ext cx="332184" cy="33218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56" y="3449128"/>
            <a:ext cx="332184" cy="332184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72" y="3449128"/>
            <a:ext cx="332184" cy="33218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21465" y="1848932"/>
            <a:ext cx="794157" cy="52322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9000">
                <a:srgbClr val="FFFFFF">
                  <a:alpha val="0"/>
                </a:srgbClr>
              </a:gs>
              <a:gs pos="75000">
                <a:schemeClr val="bg1">
                  <a:alpha val="8000"/>
                </a:schemeClr>
              </a:gs>
              <a:gs pos="30000">
                <a:schemeClr val="bg1">
                  <a:alpha val="83000"/>
                </a:schemeClr>
              </a:gs>
              <a:gs pos="47000">
                <a:schemeClr val="bg1">
                  <a:alpha val="54000"/>
                </a:schemeClr>
              </a:gs>
              <a:gs pos="56000">
                <a:schemeClr val="bg1">
                  <a:alpha val="21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50" name="순서도: 추출 49"/>
          <p:cNvSpPr/>
          <p:nvPr/>
        </p:nvSpPr>
        <p:spPr>
          <a:xfrm flipV="1">
            <a:off x="4028384" y="3273828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순서도: 추출 51"/>
          <p:cNvSpPr/>
          <p:nvPr/>
        </p:nvSpPr>
        <p:spPr>
          <a:xfrm>
            <a:off x="5770113" y="1251244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추출 57"/>
          <p:cNvSpPr/>
          <p:nvPr/>
        </p:nvSpPr>
        <p:spPr>
          <a:xfrm rot="5400000" flipV="1">
            <a:off x="6049543" y="2015288"/>
            <a:ext cx="148568" cy="126083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927053"/>
          <a:ext cx="8427721" cy="374040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자동차 등록현황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연료별</a:t>
                      </a: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7065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21.01 </a:t>
                      </a:r>
                      <a:r>
                        <a:rPr lang="ko-KR" alt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1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1118"/>
              </p:ext>
            </p:extLst>
          </p:nvPr>
        </p:nvGraphicFramePr>
        <p:xfrm>
          <a:off x="381000" y="940656"/>
          <a:ext cx="8427720" cy="3701334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8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565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좌표변환</a:t>
            </a: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9262"/>
          <a:stretch/>
        </p:blipFill>
        <p:spPr>
          <a:xfrm>
            <a:off x="1673468" y="1152057"/>
            <a:ext cx="5797064" cy="336784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6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0268FE-FB8F-4EB2-8E85-FA1550FBCA61}"/>
              </a:ext>
            </a:extLst>
          </p:cNvPr>
          <p:cNvGrpSpPr/>
          <p:nvPr/>
        </p:nvGrpSpPr>
        <p:grpSpPr>
          <a:xfrm>
            <a:off x="203707" y="819735"/>
            <a:ext cx="8839785" cy="3533876"/>
            <a:chOff x="465925" y="839906"/>
            <a:chExt cx="8839785" cy="3533876"/>
          </a:xfrm>
        </p:grpSpPr>
        <p:sp>
          <p:nvSpPr>
            <p:cNvPr id="54" name="순서도: 대체 처리 53">
              <a:extLst>
                <a:ext uri="{FF2B5EF4-FFF2-40B4-BE49-F238E27FC236}">
                  <a16:creationId xmlns:a16="http://schemas.microsoft.com/office/drawing/2014/main" id="{591DE0AB-E74F-41AB-BAB6-94DBA77FA826}"/>
                </a:ext>
              </a:extLst>
            </p:cNvPr>
            <p:cNvSpPr/>
            <p:nvPr/>
          </p:nvSpPr>
          <p:spPr>
            <a:xfrm flipH="1" flipV="1">
              <a:off x="3429588" y="1435164"/>
              <a:ext cx="4081169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id="{43A9DD24-CE23-4D99-AA18-845B79B147B8}"/>
                </a:ext>
              </a:extLst>
            </p:cNvPr>
            <p:cNvSpPr/>
            <p:nvPr/>
          </p:nvSpPr>
          <p:spPr>
            <a:xfrm flipH="1">
              <a:off x="3422467" y="3548979"/>
              <a:ext cx="408829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대체 처리 44">
              <a:extLst>
                <a:ext uri="{FF2B5EF4-FFF2-40B4-BE49-F238E27FC236}">
                  <a16:creationId xmlns:a16="http://schemas.microsoft.com/office/drawing/2014/main" id="{09367384-B9E1-40E3-92FF-35C20962AFCA}"/>
                </a:ext>
              </a:extLst>
            </p:cNvPr>
            <p:cNvSpPr/>
            <p:nvPr/>
          </p:nvSpPr>
          <p:spPr>
            <a:xfrm rot="16200000" flipV="1">
              <a:off x="2375122" y="2498284"/>
              <a:ext cx="2140414" cy="457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77EAC83C-143C-402E-9ED1-84A85F1F0DBE}"/>
                </a:ext>
              </a:extLst>
            </p:cNvPr>
            <p:cNvSpPr/>
            <p:nvPr/>
          </p:nvSpPr>
          <p:spPr>
            <a:xfrm flipH="1" flipV="1">
              <a:off x="714754" y="2475425"/>
              <a:ext cx="2718828" cy="4572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88491F-EED9-4AB7-AB59-9B4BA215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4" y="2332193"/>
              <a:ext cx="332184" cy="33218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CAEEB7-91E0-4CD4-B1B4-C5937797466A}"/>
                </a:ext>
              </a:extLst>
            </p:cNvPr>
            <p:cNvSpPr txBox="1"/>
            <p:nvPr/>
          </p:nvSpPr>
          <p:spPr>
            <a:xfrm>
              <a:off x="465925" y="1883797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A844A1-8FAD-4761-BA37-84E72253D000}"/>
                </a:ext>
              </a:extLst>
            </p:cNvPr>
            <p:cNvSpPr txBox="1"/>
            <p:nvPr/>
          </p:nvSpPr>
          <p:spPr>
            <a:xfrm>
              <a:off x="1194778" y="2705192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07732A3-C804-461C-B869-91FED6A1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397" y="2332193"/>
              <a:ext cx="332184" cy="3360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4F2BA7-2347-4B8A-AD08-E7F47095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528" y="2315418"/>
              <a:ext cx="332184" cy="3360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2B92A1-808F-423B-B42F-F555F9F7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20" y="1262658"/>
              <a:ext cx="332184" cy="332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AA97E17-4797-4A3E-9D1F-8CC0157F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27" y="3403059"/>
              <a:ext cx="332184" cy="33218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0FED5E-259B-4664-B562-C1B66D7E40C7}"/>
                </a:ext>
              </a:extLst>
            </p:cNvPr>
            <p:cNvSpPr txBox="1"/>
            <p:nvPr/>
          </p:nvSpPr>
          <p:spPr>
            <a:xfrm>
              <a:off x="1990154" y="2053074"/>
              <a:ext cx="1351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5D58F-7523-41D4-91EA-E352B39DF7DB}"/>
                </a:ext>
              </a:extLst>
            </p:cNvPr>
            <p:cNvSpPr txBox="1"/>
            <p:nvPr/>
          </p:nvSpPr>
          <p:spPr>
            <a:xfrm>
              <a:off x="4822663" y="839906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K-Medoids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Clustering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42E2AC-966F-45F0-ADD6-EE7A39EC7FB0}"/>
                </a:ext>
              </a:extLst>
            </p:cNvPr>
            <p:cNvSpPr txBox="1"/>
            <p:nvPr/>
          </p:nvSpPr>
          <p:spPr>
            <a:xfrm>
              <a:off x="3554916" y="3773002"/>
              <a:ext cx="7912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지역특성 요소 추출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EED031-5A84-433F-88E1-4EEC1048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665" y="3403059"/>
              <a:ext cx="332184" cy="3321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9ADB4A-07FA-4B51-A894-31D77535756C}"/>
                </a:ext>
              </a:extLst>
            </p:cNvPr>
            <p:cNvSpPr txBox="1"/>
            <p:nvPr/>
          </p:nvSpPr>
          <p:spPr>
            <a:xfrm>
              <a:off x="4500528" y="3773618"/>
              <a:ext cx="884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입지선정 지수 도출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2544CBE-9A81-4C1C-90FE-447C5F68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903" y="3403059"/>
              <a:ext cx="332184" cy="33218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A75FAE-AF7A-47C6-A6E9-8F0E7512342A}"/>
                </a:ext>
              </a:extLst>
            </p:cNvPr>
            <p:cNvSpPr txBox="1"/>
            <p:nvPr/>
          </p:nvSpPr>
          <p:spPr>
            <a:xfrm>
              <a:off x="5642114" y="3773002"/>
              <a:ext cx="585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34C0BF-FBE9-4ABF-B92D-E243A1F013D7}"/>
                </a:ext>
              </a:extLst>
            </p:cNvPr>
            <p:cNvSpPr txBox="1"/>
            <p:nvPr/>
          </p:nvSpPr>
          <p:spPr>
            <a:xfrm>
              <a:off x="6634351" y="3751483"/>
              <a:ext cx="5857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MCLP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D5DA00-6AD1-4C0E-9C9D-A553DA09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140" y="3403059"/>
              <a:ext cx="332184" cy="332184"/>
            </a:xfrm>
            <a:prstGeom prst="rect">
              <a:avLst/>
            </a:prstGeom>
          </p:spPr>
        </p:pic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id="{CF968AA6-2CDC-4C38-A46C-A8507F7D3311}"/>
                </a:ext>
              </a:extLst>
            </p:cNvPr>
            <p:cNvSpPr/>
            <p:nvPr/>
          </p:nvSpPr>
          <p:spPr>
            <a:xfrm rot="16200000" flipV="1">
              <a:off x="6432540" y="2487191"/>
              <a:ext cx="2162601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id="{41E6FB37-5877-4EC1-8F3D-D83B476463DD}"/>
                </a:ext>
              </a:extLst>
            </p:cNvPr>
            <p:cNvSpPr/>
            <p:nvPr/>
          </p:nvSpPr>
          <p:spPr>
            <a:xfrm>
              <a:off x="7503071" y="2543113"/>
              <a:ext cx="540946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63FEA4-F75E-486C-8809-EAA3A4E8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198" y="2391645"/>
              <a:ext cx="332184" cy="33218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CBD77B-C531-4F61-8C85-21CAA5425255}"/>
                </a:ext>
              </a:extLst>
            </p:cNvPr>
            <p:cNvSpPr txBox="1"/>
            <p:nvPr/>
          </p:nvSpPr>
          <p:spPr>
            <a:xfrm>
              <a:off x="7978290" y="2435167"/>
              <a:ext cx="132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최적입지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선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/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/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35625" y="1418694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찍음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2484" y="929356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506384" y="2371554"/>
            <a:ext cx="3596606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유치원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506383" y="1132743"/>
            <a:ext cx="3596607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 위치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41363" y="1130650"/>
            <a:ext cx="3378954" cy="155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</a:p>
          <a:p>
            <a:pPr marL="576000" lvl="2" indent="-285750">
              <a:lnSpc>
                <a:spcPct val="120000"/>
              </a:lnSpc>
              <a:buFont typeface="나눔스퀘어" panose="020B0600000101010101" pitchFamily="50" charset="-127"/>
              <a:buChar char="‐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506384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339339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4720701" y="4419062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177846" y="4419062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518931" y="3357979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648069" y="4419062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36" y="3371763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658" y="3371395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510517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038" y="2776605"/>
            <a:ext cx="2056056" cy="1576362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575902" y="444772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기존 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LPG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충전소 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78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506384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652501" y="1231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74668" y="1077506"/>
            <a:ext cx="5236487" cy="3181677"/>
            <a:chOff x="17071" y="1241905"/>
            <a:chExt cx="5161819" cy="31575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17146" t="9398" b="2809"/>
            <a:stretch/>
          </p:blipFill>
          <p:spPr>
            <a:xfrm>
              <a:off x="302090" y="1241905"/>
              <a:ext cx="4876800" cy="3027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321118" y="2380205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188645" y="1513294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071" y="2477187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35947" y="2935322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745" y="2477187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3052" y="3389018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1053178"/>
            <a:ext cx="5486090" cy="3241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70" b="1"/>
          <a:stretch/>
        </p:blipFill>
        <p:spPr>
          <a:xfrm>
            <a:off x="261149" y="1094076"/>
            <a:ext cx="5184000" cy="303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60758" y="1077223"/>
            <a:ext cx="3378954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구축 목표에 따라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후보지 선정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커버리지에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우선순위에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변동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있음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9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</a:t>
            </a:r>
            <a:r>
              <a:rPr lang="ko-KR" altLang="en-US" sz="12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</a:t>
            </a:r>
            <a:r>
              <a:rPr lang="en-US" altLang="ko-KR" sz="1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>
              <a:lnSpc>
                <a:spcPct val="120000"/>
              </a:lnSpc>
            </a:pPr>
            <a:endParaRPr lang="en-US" altLang="ko-KR" sz="600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인구수와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등록대수가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은평구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관악구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수요를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함께 커버할 수 있는 구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2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600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8116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6809"/>
          <a:stretch/>
        </p:blipFill>
        <p:spPr>
          <a:xfrm>
            <a:off x="3970778" y="909106"/>
            <a:ext cx="4868422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452083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4325" y="909151"/>
            <a:ext cx="3267075" cy="3410465"/>
            <a:chOff x="552450" y="1633870"/>
            <a:chExt cx="3267075" cy="341046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9960" r="10709"/>
            <a:stretch/>
          </p:blipFill>
          <p:spPr>
            <a:xfrm>
              <a:off x="571500" y="1635213"/>
              <a:ext cx="3248025" cy="340912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l="44435" t="-54" r="15196" b="90006"/>
            <a:stretch/>
          </p:blipFill>
          <p:spPr>
            <a:xfrm>
              <a:off x="1966045" y="1633870"/>
              <a:ext cx="1652867" cy="342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r="58372" b="90681"/>
            <a:stretch/>
          </p:blipFill>
          <p:spPr>
            <a:xfrm>
              <a:off x="552450" y="1637451"/>
              <a:ext cx="1704387" cy="317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0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36197" y="4452083"/>
            <a:ext cx="20842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시각화 기능 구현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93" y="1119533"/>
            <a:ext cx="5122144" cy="27718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594312" y="1417320"/>
            <a:ext cx="872836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26472" y="1084438"/>
            <a:ext cx="33789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이중축을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사용하여 지도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원을 겹침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Key(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유일값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지정해줘서 색상 정보 표시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필터를 통한 매개변수의 정보 표시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오버를 통해 정보 확인 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mapbox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map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선택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eriod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86337" y="1909761"/>
            <a:ext cx="453199" cy="233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7393" y="3038596"/>
            <a:ext cx="516551" cy="2882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72044" y="1510665"/>
            <a:ext cx="462155" cy="264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86337" y="1526063"/>
            <a:ext cx="453199" cy="334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83492" y="2140602"/>
            <a:ext cx="135682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53198" y="1159185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23739" y="2170304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23739" y="1273485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02095" y="3168117"/>
            <a:ext cx="265516" cy="30777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26668" y="3124478"/>
            <a:ext cx="135682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86241" y="1972442"/>
            <a:ext cx="292068" cy="30777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65177" y="1257390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7393" y="2790281"/>
            <a:ext cx="181351" cy="21021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1686" y="1986705"/>
            <a:ext cx="265516" cy="30777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3BA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solidFill>
                <a:srgbClr val="003BA2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0181" y="2140594"/>
            <a:ext cx="135682" cy="12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3818393" y="1327750"/>
            <a:ext cx="5194301" cy="2665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67483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92" y="1330062"/>
            <a:ext cx="3495857" cy="26630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89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57225" y="1409701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6763" y="1252507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1726" y="1574741"/>
            <a:ext cx="1530000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받아온 </a:t>
            </a:r>
            <a:r>
              <a:rPr lang="en-US" altLang="ko-KR" sz="600" dirty="0" err="1" smtClean="0"/>
              <a:t>url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내용을 </a:t>
            </a:r>
            <a:r>
              <a:rPr lang="ko-KR" altLang="en-US" sz="600" dirty="0" err="1" smtClean="0"/>
              <a:t>크롤링하기</a:t>
            </a:r>
            <a:r>
              <a:rPr lang="ko-KR" altLang="en-US" sz="600" dirty="0" smtClean="0"/>
              <a:t> 쉽게 변환</a:t>
            </a:r>
            <a:r>
              <a:rPr lang="en-US" altLang="ko-KR" sz="600" dirty="0" smtClean="0"/>
              <a:t> 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6656" y="1114379"/>
            <a:ext cx="1805421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600" dirty="0"/>
              <a:t>[</a:t>
            </a:r>
            <a:r>
              <a:rPr lang="ko-KR" altLang="en-US" sz="600" dirty="0" err="1"/>
              <a:t>네이버</a:t>
            </a:r>
            <a:r>
              <a:rPr lang="en-US" altLang="ko-KR" sz="600" dirty="0"/>
              <a:t>-</a:t>
            </a:r>
            <a:r>
              <a:rPr lang="ko-KR" altLang="en-US" sz="600" dirty="0"/>
              <a:t>수소충전 뉴스</a:t>
            </a:r>
            <a:r>
              <a:rPr lang="en-US" altLang="ko-KR" sz="600" dirty="0"/>
              <a:t>]</a:t>
            </a:r>
            <a:r>
              <a:rPr lang="ko-KR" altLang="en-US" sz="600" dirty="0"/>
              <a:t> </a:t>
            </a:r>
            <a:r>
              <a:rPr lang="en-US" altLang="ko-KR" sz="600" dirty="0" err="1"/>
              <a:t>url</a:t>
            </a:r>
            <a:r>
              <a:rPr lang="ko-KR" altLang="en-US" sz="600" dirty="0"/>
              <a:t>을 요청해서 </a:t>
            </a:r>
            <a:r>
              <a:rPr lang="ko-KR" altLang="en-US" sz="600" dirty="0" smtClean="0"/>
              <a:t>받아옴</a:t>
            </a:r>
            <a:endParaRPr lang="en-US" altLang="ko-KR" sz="600" dirty="0"/>
          </a:p>
        </p:txBody>
      </p:sp>
      <p:sp>
        <p:nvSpPr>
          <p:cNvPr id="18" name="직사각형 17"/>
          <p:cNvSpPr/>
          <p:nvPr/>
        </p:nvSpPr>
        <p:spPr>
          <a:xfrm>
            <a:off x="1384476" y="2129403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4870" y="1983573"/>
            <a:ext cx="1109022" cy="279797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안에 있는 </a:t>
            </a:r>
            <a:r>
              <a:rPr lang="en-US" altLang="ko-KR" sz="600" dirty="0" smtClean="0"/>
              <a:t>id</a:t>
            </a:r>
            <a:r>
              <a:rPr lang="ko-KR" altLang="en-US" sz="600" dirty="0" smtClean="0"/>
              <a:t>를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받아오고</a:t>
            </a:r>
            <a:endParaRPr lang="en-US" altLang="ko-KR" sz="600" dirty="0" smtClean="0"/>
          </a:p>
          <a:p>
            <a:r>
              <a:rPr lang="ko-KR" altLang="en-US" sz="600" dirty="0" smtClean="0"/>
              <a:t>그 </a:t>
            </a:r>
            <a:r>
              <a:rPr lang="en-US" altLang="ko-KR" sz="600" dirty="0" smtClean="0"/>
              <a:t>id </a:t>
            </a:r>
            <a:r>
              <a:rPr lang="ko-KR" altLang="en-US" sz="600" dirty="0" smtClean="0"/>
              <a:t>중 </a:t>
            </a:r>
            <a:r>
              <a:rPr lang="en-US" altLang="ko-KR" sz="600" dirty="0" smtClean="0"/>
              <a:t>text</a:t>
            </a:r>
            <a:r>
              <a:rPr lang="ko-KR" altLang="en-US" sz="600" dirty="0" smtClean="0"/>
              <a:t>를 뽑아서 저장</a:t>
            </a:r>
            <a:endParaRPr lang="en-US" altLang="ko-KR" sz="6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88898" y="2210366"/>
            <a:ext cx="423862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4832" y="2844569"/>
            <a:ext cx="2683668" cy="492067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4371" y="2372323"/>
            <a:ext cx="466248" cy="76200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35417" y="3407917"/>
            <a:ext cx="2772000" cy="92202"/>
          </a:xfrm>
          <a:prstGeom prst="rect">
            <a:avLst/>
          </a:prstGeom>
          <a:noFill/>
          <a:ln w="12700">
            <a:solidFill>
              <a:srgbClr val="F9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12443" y="3514164"/>
            <a:ext cx="1262444" cy="184666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리스트를 </a:t>
            </a:r>
            <a:r>
              <a:rPr lang="ko-KR" altLang="en-US" sz="600" dirty="0" err="1" smtClean="0"/>
              <a:t>딕셔너리로</a:t>
            </a:r>
            <a:r>
              <a:rPr lang="ko-KR" altLang="en-US" sz="600" dirty="0" smtClean="0"/>
              <a:t> 변환</a:t>
            </a:r>
            <a:endParaRPr lang="en-US" altLang="ko-KR" sz="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045405" y="2337841"/>
            <a:ext cx="127725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600" dirty="0" smtClean="0"/>
              <a:t>경로설정 후 그 안에서 </a:t>
            </a:r>
            <a:r>
              <a:rPr lang="en-US" altLang="ko-KR" sz="600" dirty="0" smtClean="0"/>
              <a:t>‘</a:t>
            </a:r>
            <a:r>
              <a:rPr lang="en-US" altLang="ko-KR" sz="600" dirty="0" err="1" smtClean="0"/>
              <a:t>src</a:t>
            </a:r>
            <a:r>
              <a:rPr lang="en-US" altLang="ko-KR" sz="600" dirty="0" smtClean="0"/>
              <a:t>’ </a:t>
            </a:r>
            <a:r>
              <a:rPr lang="ko-KR" altLang="en-US" sz="600" dirty="0" smtClean="0"/>
              <a:t>추출</a:t>
            </a:r>
            <a:r>
              <a:rPr lang="en-US" altLang="ko-KR" sz="600" dirty="0" smtClean="0"/>
              <a:t>. </a:t>
            </a:r>
          </a:p>
          <a:p>
            <a:r>
              <a:rPr lang="ko-KR" altLang="en-US" sz="600" dirty="0" smtClean="0"/>
              <a:t>빈칸 있는 곳을 제거하기 위해 </a:t>
            </a:r>
            <a:endParaRPr lang="en-US" altLang="ko-KR" sz="600" dirty="0" smtClean="0"/>
          </a:p>
          <a:p>
            <a:r>
              <a:rPr lang="en-US" altLang="ko-KR" sz="600" dirty="0" smtClean="0"/>
              <a:t>.strip() </a:t>
            </a:r>
            <a:r>
              <a:rPr lang="ko-KR" altLang="en-US" sz="600" dirty="0" smtClean="0"/>
              <a:t>입력 후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리스트에 저장</a:t>
            </a:r>
            <a:endParaRPr lang="en-US" altLang="ko-KR" sz="6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270126" y="2868165"/>
            <a:ext cx="1070800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600" dirty="0" err="1" smtClean="0"/>
              <a:t>src</a:t>
            </a:r>
            <a:r>
              <a:rPr lang="ko-KR" altLang="en-US" sz="600" dirty="0" smtClean="0"/>
              <a:t>가 없는 경우 </a:t>
            </a:r>
            <a:r>
              <a:rPr lang="ko-KR" altLang="en-US" sz="600" dirty="0" err="1" smtClean="0"/>
              <a:t>예외처리하여</a:t>
            </a:r>
            <a:r>
              <a:rPr lang="ko-KR" altLang="en-US" sz="600" dirty="0" smtClean="0"/>
              <a:t> 지정해 놓은 사진을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저장</a:t>
            </a:r>
            <a:endParaRPr lang="en-US" altLang="ko-KR" sz="6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589288" y="2578100"/>
            <a:ext cx="3497311" cy="200055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510619" y="2151476"/>
            <a:ext cx="1974141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3803352" y="2980313"/>
            <a:ext cx="2952000" cy="124219"/>
          </a:xfrm>
          <a:prstGeom prst="rect">
            <a:avLst/>
          </a:prstGeom>
          <a:noFill/>
          <a:ln w="28575">
            <a:solidFill>
              <a:srgbClr val="F93556">
                <a:alpha val="60000"/>
              </a:srgbClr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700" dirty="0" smtClean="0"/>
          </a:p>
        </p:txBody>
      </p:sp>
    </p:spTree>
    <p:extLst>
      <p:ext uri="{BB962C8B-B14F-4D97-AF65-F5344CB8AC3E}">
        <p14:creationId xmlns:p14="http://schemas.microsoft.com/office/powerpoint/2010/main" val="9294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한계점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90BC61E-A0F4-9F4E-AC32-CD3CF30B094E}"/>
              </a:ext>
            </a:extLst>
          </p:cNvPr>
          <p:cNvSpPr txBox="1"/>
          <p:nvPr/>
        </p:nvSpPr>
        <p:spPr>
          <a:xfrm>
            <a:off x="571500" y="1104267"/>
            <a:ext cx="8221980" cy="1938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r>
              <a:rPr lang="en-US" altLang="ko-KR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구축에 영향을 미칠 수 있는 다른 요인들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요양원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교통량 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반영하지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못함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60000">
              <a:lnSpc>
                <a:spcPct val="200000"/>
              </a:lnSpc>
            </a:pP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시간 제한으로 인하여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로컬 서버를 사용함</a:t>
            </a:r>
          </a:p>
          <a:p>
            <a:pPr>
              <a:lnSpc>
                <a:spcPct val="200000"/>
              </a:lnSpc>
            </a:pP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solidFill>
                  <a:srgbClr val="003BA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확보의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어려움과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시간적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부족으로 서울시 위주로 분석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7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향후 개선방향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08729F6-0B2B-4709-80D1-96C19DB57BC8}"/>
              </a:ext>
            </a:extLst>
          </p:cNvPr>
          <p:cNvCxnSpPr>
            <a:endCxn id="41" idx="3"/>
          </p:cNvCxnSpPr>
          <p:nvPr/>
        </p:nvCxnSpPr>
        <p:spPr>
          <a:xfrm flipV="1">
            <a:off x="-99060" y="2641349"/>
            <a:ext cx="2092732" cy="1769459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 flipV="1">
            <a:off x="2162000" y="2571625"/>
            <a:ext cx="1032875" cy="69145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AE6015A-7F3B-490B-91BB-10AA592C5837}"/>
              </a:ext>
            </a:extLst>
          </p:cNvPr>
          <p:cNvCxnSpPr>
            <a:cxnSpLocks/>
            <a:stCxn id="42" idx="6"/>
            <a:endCxn id="43" idx="3"/>
          </p:cNvCxnSpPr>
          <p:nvPr/>
        </p:nvCxnSpPr>
        <p:spPr>
          <a:xfrm flipV="1">
            <a:off x="3392083" y="1634940"/>
            <a:ext cx="1937689" cy="1628136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80B918-6B15-42BD-97F8-FEAB905F419B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6768413" y="0"/>
            <a:ext cx="2375587" cy="222902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559B98CB-18FD-4E21-A9E0-ECCADC5AEE5B}"/>
              </a:ext>
            </a:extLst>
          </p:cNvPr>
          <p:cNvSpPr/>
          <p:nvPr/>
        </p:nvSpPr>
        <p:spPr>
          <a:xfrm>
            <a:off x="1964792" y="2473021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rgbClr val="003B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3194875" y="316447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86F85E-385A-4377-B026-10FD4043D093}"/>
              </a:ext>
            </a:extLst>
          </p:cNvPr>
          <p:cNvSpPr/>
          <p:nvPr/>
        </p:nvSpPr>
        <p:spPr>
          <a:xfrm>
            <a:off x="5300892" y="1466612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1393223" y="1244816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 보호시설 및 </a:t>
            </a:r>
            <a:endParaRPr lang="en-US" altLang="ko-KR" sz="1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데이터 고려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FC1933-F077-4B37-B05E-FFFBA2BA8308}"/>
              </a:ext>
            </a:extLst>
          </p:cNvPr>
          <p:cNvSpPr txBox="1"/>
          <p:nvPr/>
        </p:nvSpPr>
        <p:spPr>
          <a:xfrm>
            <a:off x="5718266" y="2430894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사업타당성 분석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18266" y="2670229"/>
            <a:ext cx="17306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건설비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운전운영비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노무비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등을 고려하여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기당 수익성 분석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(NPV,IRR, PP)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 제공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3223" y="1718459"/>
            <a:ext cx="15375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유치원 외 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 보호시설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상세도로망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추정 교통량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혼잡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빈도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강도 추가 고려</a:t>
            </a:r>
            <a:endParaRPr lang="en-US" altLang="ko-KR" sz="1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2697001" y="346133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단위로 확대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B43AA67-4C90-46AC-BB10-7BBA4FEB4090}"/>
              </a:ext>
            </a:extLst>
          </p:cNvPr>
          <p:cNvCxnSpPr>
            <a:cxnSpLocks/>
            <a:stCxn id="89" idx="2"/>
            <a:endCxn id="43" idx="5"/>
          </p:cNvCxnSpPr>
          <p:nvPr/>
        </p:nvCxnSpPr>
        <p:spPr>
          <a:xfrm flipH="1" flipV="1">
            <a:off x="5469220" y="1634940"/>
            <a:ext cx="1101985" cy="59408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2DF09AFF-0306-416E-A327-F0702B955301}"/>
              </a:ext>
            </a:extLst>
          </p:cNvPr>
          <p:cNvSpPr/>
          <p:nvPr/>
        </p:nvSpPr>
        <p:spPr>
          <a:xfrm>
            <a:off x="6571205" y="2130419"/>
            <a:ext cx="197208" cy="197208"/>
          </a:xfrm>
          <a:prstGeom prst="ellipse">
            <a:avLst/>
          </a:prstGeom>
          <a:solidFill>
            <a:srgbClr val="4A8BFE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3" name="TextBox 92"/>
          <p:cNvSpPr txBox="1"/>
          <p:nvPr/>
        </p:nvSpPr>
        <p:spPr>
          <a:xfrm>
            <a:off x="2697001" y="3738338"/>
            <a:ext cx="1537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고속도로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수소생산지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전주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울산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관광도시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수소시티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전국 단위의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최적입지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BAC7F4-2FFB-4402-8CC3-1BD624DBFCFA}"/>
              </a:ext>
            </a:extLst>
          </p:cNvPr>
          <p:cNvSpPr txBox="1"/>
          <p:nvPr/>
        </p:nvSpPr>
        <p:spPr>
          <a:xfrm>
            <a:off x="4716068" y="752155"/>
            <a:ext cx="1326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서비스 구현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16068" y="1029154"/>
            <a:ext cx="137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ios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로도 구현하여 서비스 제공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" y="1244816"/>
            <a:ext cx="1297500" cy="1059625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20" y="682571"/>
            <a:ext cx="795515" cy="79551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97" y="3361680"/>
            <a:ext cx="984401" cy="1237532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7" y="2288671"/>
            <a:ext cx="1371991" cy="10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 인프라 확산에 따른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수소가격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인하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수소차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</a:t>
            </a:r>
            <a:r>
              <a:rPr lang="ko-KR" altLang="en-US" sz="11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관련 업계 성장</a:t>
            </a:r>
            <a:endParaRPr lang="en-US" altLang="ko-KR" sz="1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탄소배출권으로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불이익 없음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일자리 창출 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 부지선정 어려움 해소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 설립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속도 박차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이용자 증가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기술력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해외수출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강대국을 잇는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 </a:t>
            </a:r>
            <a:r>
              <a:rPr lang="ko-KR" altLang="en-US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강대국</a:t>
            </a:r>
            <a:endParaRPr lang="en-US" altLang="ko-KR" sz="1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 이미지 함양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</a:t>
            </a:r>
            <a:r>
              <a:rPr lang="en-US" altLang="ko-KR" sz="1100" baseline="-25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배출 감소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지구온난화 억제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40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08209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08209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42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05" y="824204"/>
            <a:ext cx="5512499" cy="3226736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161026" y="1677030"/>
            <a:ext cx="828000" cy="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62853" y="808394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1371" y="4235579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162231" y="1863692"/>
            <a:ext cx="1009967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81249" y="198991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98797" y="2846521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5352327" y="2913638"/>
            <a:ext cx="1638000" cy="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996194" y="2646466"/>
            <a:ext cx="113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 정보 제공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155697" y="1492242"/>
            <a:ext cx="1016502" cy="337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249" y="1602620"/>
            <a:ext cx="1133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범위 선정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156264" y="1208952"/>
            <a:ext cx="1015935" cy="238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 flipV="1">
            <a:off x="6160706" y="1239634"/>
            <a:ext cx="835488" cy="145629"/>
            <a:chOff x="3250774" y="1957785"/>
            <a:chExt cx="835488" cy="145629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V="1">
              <a:off x="3913574" y="2099224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6160706" y="1967442"/>
            <a:ext cx="835488" cy="151438"/>
            <a:chOff x="3250774" y="1957785"/>
            <a:chExt cx="835488" cy="151438"/>
          </a:xfrm>
        </p:grpSpPr>
        <p:cxnSp>
          <p:nvCxnSpPr>
            <p:cNvPr id="55" name="직선 연결선 54"/>
            <p:cNvCxnSpPr/>
            <p:nvPr/>
          </p:nvCxnSpPr>
          <p:spPr>
            <a:xfrm flipV="1">
              <a:off x="3250774" y="1962859"/>
              <a:ext cx="655761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3906471" y="1957785"/>
              <a:ext cx="2128" cy="1456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V="1">
              <a:off x="3913574" y="2108749"/>
              <a:ext cx="172688" cy="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/>
          <p:cNvSpPr/>
          <p:nvPr/>
        </p:nvSpPr>
        <p:spPr>
          <a:xfrm>
            <a:off x="5065446" y="3209960"/>
            <a:ext cx="161451" cy="14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194" y="3183544"/>
            <a:ext cx="927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제공</a:t>
            </a:r>
            <a:endParaRPr lang="ko-KR" altLang="en-US" dirty="0"/>
          </a:p>
        </p:txBody>
      </p:sp>
      <p:cxnSp>
        <p:nvCxnSpPr>
          <p:cNvPr id="59" name="직선 연결선 58"/>
          <p:cNvCxnSpPr/>
          <p:nvPr/>
        </p:nvCxnSpPr>
        <p:spPr>
          <a:xfrm flipV="1">
            <a:off x="5226897" y="3282191"/>
            <a:ext cx="1762129" cy="13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7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0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1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수소충전소의 부족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69E02F-5C86-4FD7-BC21-C228DA9B46ED}"/>
              </a:ext>
            </a:extLst>
          </p:cNvPr>
          <p:cNvGrpSpPr/>
          <p:nvPr/>
        </p:nvGrpSpPr>
        <p:grpSpPr>
          <a:xfrm>
            <a:off x="3139987" y="814754"/>
            <a:ext cx="2414129" cy="3807227"/>
            <a:chOff x="475342" y="908457"/>
            <a:chExt cx="2414129" cy="3807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544"/>
            <a:stretch/>
          </p:blipFill>
          <p:spPr>
            <a:xfrm>
              <a:off x="475342" y="1199920"/>
              <a:ext cx="2414129" cy="33487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21792" y="2539999"/>
              <a:ext cx="1602233" cy="1202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691755" y="908457"/>
              <a:ext cx="197411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전기차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현황과 목표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3BAD9-583F-447B-AA71-821535F62E02}"/>
                </a:ext>
              </a:extLst>
            </p:cNvPr>
            <p:cNvSpPr txBox="1"/>
            <p:nvPr/>
          </p:nvSpPr>
          <p:spPr>
            <a:xfrm>
              <a:off x="568733" y="4531018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FF45CB-01A6-46F2-98BA-D2B89396AF97}"/>
              </a:ext>
            </a:extLst>
          </p:cNvPr>
          <p:cNvGrpSpPr/>
          <p:nvPr/>
        </p:nvGrpSpPr>
        <p:grpSpPr>
          <a:xfrm>
            <a:off x="5877929" y="814754"/>
            <a:ext cx="2835360" cy="3716264"/>
            <a:chOff x="5877929" y="814754"/>
            <a:chExt cx="2835360" cy="3716264"/>
          </a:xfrm>
        </p:grpSpPr>
        <p:sp>
          <p:nvSpPr>
            <p:cNvPr id="9" name="직사각형 8"/>
            <p:cNvSpPr/>
            <p:nvPr/>
          </p:nvSpPr>
          <p:spPr>
            <a:xfrm>
              <a:off x="5899306" y="3253745"/>
              <a:ext cx="28139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보급대수 대비 충전소의 비율</a:t>
              </a: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전기차: 약 2대</a:t>
              </a:r>
            </a:p>
            <a:p>
              <a:pPr marL="180000"/>
              <a:r>
                <a:rPr lang="ko-KR" altLang="en-US" sz="11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수소차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약 131대 </a:t>
              </a:r>
            </a:p>
            <a:p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수소충전소는 하루 70대 충전 가능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충전시간 최소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최대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수소충전소의 구축이 부족한 실정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43374" y="1207747"/>
              <a:ext cx="1075594" cy="446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61266-A5E7-43FF-94E1-7773DB2E381A}"/>
                </a:ext>
              </a:extLst>
            </p:cNvPr>
            <p:cNvGrpSpPr/>
            <p:nvPr/>
          </p:nvGrpSpPr>
          <p:grpSpPr>
            <a:xfrm>
              <a:off x="5877929" y="814754"/>
              <a:ext cx="2734588" cy="2334400"/>
              <a:chOff x="5826391" y="762671"/>
              <a:chExt cx="2734588" cy="2334400"/>
            </a:xfrm>
          </p:grpSpPr>
          <p:pic>
            <p:nvPicPr>
              <p:cNvPr id="7" name="Picture 2" descr="All about FCEV(수소전기차) 5 수소충전소는 어떻게 운영될까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3" t="303" r="4233" b="40703"/>
              <a:stretch/>
            </p:blipFill>
            <p:spPr bwMode="auto">
              <a:xfrm>
                <a:off x="5855879" y="1118200"/>
                <a:ext cx="2705100" cy="1780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8"/>
              <p:cNvSpPr txBox="1"/>
              <p:nvPr/>
            </p:nvSpPr>
            <p:spPr>
              <a:xfrm>
                <a:off x="6242851" y="762671"/>
                <a:ext cx="194684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수소충전소 </a:t>
                </a:r>
                <a:r>
                  <a:rPr lang="ko-KR" altLang="en-US" b="1" dirty="0" err="1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충전가능</a:t>
                </a:r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대수</a:t>
                </a:r>
              </a:p>
              <a:p>
                <a:pPr algn="ctr"/>
                <a:endParaRPr 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3BAD9-583F-447B-AA71-821535F62E02}"/>
                  </a:ext>
                </a:extLst>
              </p:cNvPr>
              <p:cNvSpPr txBox="1"/>
              <p:nvPr/>
            </p:nvSpPr>
            <p:spPr>
              <a:xfrm>
                <a:off x="5826391" y="2912405"/>
                <a:ext cx="222015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Ref.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현대차 수소충전소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사양기준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넥쏘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(5kg/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충전 시</a:t>
                </a:r>
                <a:endPara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4E4BF-2CE4-4CC5-97D0-DD24210E83CF}"/>
              </a:ext>
            </a:extLst>
          </p:cNvPr>
          <p:cNvGrpSpPr/>
          <p:nvPr/>
        </p:nvGrpSpPr>
        <p:grpSpPr>
          <a:xfrm>
            <a:off x="346976" y="814754"/>
            <a:ext cx="2469197" cy="3578052"/>
            <a:chOff x="6033868" y="908457"/>
            <a:chExt cx="2469197" cy="3578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5ADD6F-6A63-4B4D-BADA-EA8FD3F31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4" b="13860"/>
            <a:stretch/>
          </p:blipFill>
          <p:spPr>
            <a:xfrm>
              <a:off x="6033868" y="1267641"/>
              <a:ext cx="2469197" cy="2913393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4250FFAC-CC0A-4911-BD81-FFAE15451BCD}"/>
                </a:ext>
              </a:extLst>
            </p:cNvPr>
            <p:cNvSpPr txBox="1"/>
            <p:nvPr/>
          </p:nvSpPr>
          <p:spPr>
            <a:xfrm>
              <a:off x="6295046" y="908457"/>
              <a:ext cx="194684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수소자동차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보급 계획</a:t>
              </a:r>
              <a:endParaRPr 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B6F8C-3591-4093-8288-5CA6B2CF79F2}"/>
                </a:ext>
              </a:extLst>
            </p:cNvPr>
            <p:cNvSpPr txBox="1"/>
            <p:nvPr/>
          </p:nvSpPr>
          <p:spPr>
            <a:xfrm>
              <a:off x="6158389" y="4301843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(2019)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수소경제 활성화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로드맵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563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D5D0393-5D74-4DB5-8B8A-F5C0CCCBF659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D02E895-4858-4630-A858-A932768D7156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35267FA-9A7E-496F-AEC4-CCC065811809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 수소충전소 구축 현황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0D9FC4-045A-4A69-B076-D092CA871F11}"/>
              </a:ext>
            </a:extLst>
          </p:cNvPr>
          <p:cNvSpPr txBox="1"/>
          <p:nvPr/>
        </p:nvSpPr>
        <p:spPr>
          <a:xfrm>
            <a:off x="98160" y="458638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3182813" y="1058454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77540"/>
              </p:ext>
            </p:extLst>
          </p:nvPr>
        </p:nvGraphicFramePr>
        <p:xfrm>
          <a:off x="3086473" y="1536211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8566" y="3229318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17676" y="2866632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01A1C1-C950-45F4-BCE5-352A3EEF5441}"/>
              </a:ext>
            </a:extLst>
          </p:cNvPr>
          <p:cNvGrpSpPr/>
          <p:nvPr/>
        </p:nvGrpSpPr>
        <p:grpSpPr>
          <a:xfrm>
            <a:off x="302090" y="1058454"/>
            <a:ext cx="2470118" cy="2164582"/>
            <a:chOff x="6324957" y="1177277"/>
            <a:chExt cx="2470118" cy="21645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2720" r="6280"/>
            <a:stretch/>
          </p:blipFill>
          <p:spPr>
            <a:xfrm>
              <a:off x="6324957" y="1709298"/>
              <a:ext cx="2470118" cy="16325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3EF08-B25B-4FA2-8241-DD12B846DCDB}"/>
                </a:ext>
              </a:extLst>
            </p:cNvPr>
            <p:cNvSpPr txBox="1"/>
            <p:nvPr/>
          </p:nvSpPr>
          <p:spPr>
            <a:xfrm>
              <a:off x="6443544" y="1177277"/>
              <a:ext cx="2246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구매 결정시 걸림돌</a:t>
              </a:r>
              <a:endPara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39701" y="1663064"/>
              <a:ext cx="2206423" cy="352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353E1-9799-4255-8AF2-41D433B3024C}"/>
              </a:ext>
            </a:extLst>
          </p:cNvPr>
          <p:cNvGrpSpPr/>
          <p:nvPr/>
        </p:nvGrpSpPr>
        <p:grpSpPr>
          <a:xfrm>
            <a:off x="5435510" y="1010004"/>
            <a:ext cx="3271343" cy="2938017"/>
            <a:chOff x="2936328" y="959512"/>
            <a:chExt cx="3271343" cy="29380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7D94D-C5A5-40E2-8209-B257856C1138}"/>
                </a:ext>
              </a:extLst>
            </p:cNvPr>
            <p:cNvSpPr txBox="1"/>
            <p:nvPr/>
          </p:nvSpPr>
          <p:spPr>
            <a:xfrm>
              <a:off x="2936328" y="959512"/>
              <a:ext cx="327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수소충전소 사용 및 부지선정 어려움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53BB2-71B9-4337-9E40-FC99A5588011}"/>
                </a:ext>
              </a:extLst>
            </p:cNvPr>
            <p:cNvGrpSpPr/>
            <p:nvPr/>
          </p:nvGrpSpPr>
          <p:grpSpPr>
            <a:xfrm>
              <a:off x="3259775" y="2784991"/>
              <a:ext cx="2905446" cy="874891"/>
              <a:chOff x="568602" y="2209800"/>
              <a:chExt cx="3105806" cy="937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4065EB2-02CB-4488-BB21-9A3E08AB9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82" t="77905" r="3625" b="179"/>
              <a:stretch/>
            </p:blipFill>
            <p:spPr>
              <a:xfrm>
                <a:off x="568602" y="2209800"/>
                <a:ext cx="3105806" cy="93784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1790700" y="2417204"/>
                <a:ext cx="1157082" cy="2209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60590" y="1357147"/>
              <a:ext cx="3004631" cy="1313740"/>
              <a:chOff x="351439" y="1472096"/>
              <a:chExt cx="3004631" cy="13137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39" y="1472096"/>
                <a:ext cx="3004631" cy="1313740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450624" y="2219172"/>
                <a:ext cx="2905446" cy="566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423739" y="3712863"/>
              <a:ext cx="267483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ts val="1800"/>
              </a:pP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관계부처 합동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(2020).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수소차⋅수소충전소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추진성과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추진성과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향후계획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선정배경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7588</TotalTime>
  <Words>3399</Words>
  <Application>Microsoft Office PowerPoint</Application>
  <PresentationFormat>화면 슬라이드 쇼(16:9)</PresentationFormat>
  <Paragraphs>799</Paragraphs>
  <Slides>49</Slides>
  <Notes>49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66" baseType="lpstr">
      <vt:lpstr>Arial</vt:lpstr>
      <vt:lpstr>나눔스퀘어_ac ExtraBold</vt:lpstr>
      <vt:lpstr>나눔스퀘어 ExtraBold</vt:lpstr>
      <vt:lpstr>나눔스퀘어</vt:lpstr>
      <vt:lpstr>맑은 고딕</vt:lpstr>
      <vt:lpstr>Montserrat</vt:lpstr>
      <vt:lpstr>나눔스퀘어_ac Light</vt:lpstr>
      <vt:lpstr>나눔스퀘어_ac</vt:lpstr>
      <vt:lpstr>나눔스퀘어라운드 Bold</vt:lpstr>
      <vt:lpstr>Segoe Script</vt:lpstr>
      <vt:lpstr>Fira Sans Extra Condensed Medium</vt:lpstr>
      <vt:lpstr>맑은 고딕</vt:lpstr>
      <vt:lpstr>나눔스퀘어_ac Bold</vt:lpstr>
      <vt:lpstr>Wingdings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400</cp:revision>
  <dcterms:modified xsi:type="dcterms:W3CDTF">2021-10-06T15:15:26Z</dcterms:modified>
</cp:coreProperties>
</file>